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59" r:id="rId3"/>
  </p:sldIdLst>
  <p:sldSz cx="9906000" cy="6858000" type="A4"/>
  <p:notesSz cx="674211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ва Светлана Викторовна" initials="ПСВ" lastIdx="2" clrIdx="0">
    <p:extLst>
      <p:ext uri="{19B8F6BF-5375-455C-9EA6-DF929625EA0E}">
        <p15:presenceInfo xmlns:p15="http://schemas.microsoft.com/office/powerpoint/2012/main" userId="S-1-5-21-340576085-3929279038-2991976684-148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A90"/>
    <a:srgbClr val="00AFAF"/>
    <a:srgbClr val="2F5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317" cy="492019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23" y="1"/>
            <a:ext cx="2922317" cy="492019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2E1A7F0E-2153-4C1C-AE7D-5218F476B655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25550"/>
            <a:ext cx="47767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7" y="4716488"/>
            <a:ext cx="5394320" cy="3857804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620"/>
            <a:ext cx="2922317" cy="492019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23" y="9307620"/>
            <a:ext cx="2922317" cy="492019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C141D406-52B0-44A4-A6B5-6114ED8D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9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1D406-52B0-44A4-A6B5-6114ED8D8E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4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8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6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2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5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5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7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49A8-C30B-40F6-AA55-85EB5158F26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F1CB-4C91-41CB-AB42-6C3C2C2DF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8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3278981" y="0"/>
            <a:ext cx="45719" cy="6858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580821" y="0"/>
            <a:ext cx="45719" cy="6858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08520" y="885662"/>
            <a:ext cx="3088481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43180" indent="-171450" algn="just">
              <a:lnSpc>
                <a:spcPct val="107000"/>
              </a:lnSpc>
              <a:spcAft>
                <a:spcPts val="2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Регуляторное стимулирование Банка России – </a:t>
            </a:r>
            <a:r>
              <a:rPr lang="ru-RU" sz="1050" b="1" dirty="0">
                <a:solidFill>
                  <a:srgbClr val="00AFAF"/>
                </a:solidFill>
                <a:cs typeface="Segoe UI Semibold" panose="020B0702040204020203" pitchFamily="34" charset="0"/>
              </a:rPr>
              <a:t>повышает шансы на получение кредита </a:t>
            </a:r>
            <a:r>
              <a:rPr lang="ru-RU" sz="1050" b="1" dirty="0" smtClean="0">
                <a:solidFill>
                  <a:srgbClr val="00AFAF"/>
                </a:solidFill>
                <a:cs typeface="Segoe UI Semibold" panose="020B0702040204020203" pitchFamily="34" charset="0"/>
              </a:rPr>
              <a:t>и на </a:t>
            </a:r>
            <a:r>
              <a:rPr lang="ru-RU" sz="1050" b="1" dirty="0">
                <a:solidFill>
                  <a:srgbClr val="00AFAF"/>
                </a:solidFill>
                <a:cs typeface="Segoe UI Semibold" panose="020B0702040204020203" pitchFamily="34" charset="0"/>
              </a:rPr>
              <a:t>более выгодные условия по нему</a:t>
            </a:r>
          </a:p>
          <a:p>
            <a:pPr marL="171450" marR="43180" indent="-171450" algn="just">
              <a:lnSpc>
                <a:spcPct val="107000"/>
              </a:lnSpc>
              <a:spcAft>
                <a:spcPts val="2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Инвестиционный налоговый вычет</a:t>
            </a:r>
          </a:p>
          <a:p>
            <a:pPr marL="171450" marR="43180" indent="-171450" algn="just">
              <a:lnSpc>
                <a:spcPct val="107000"/>
              </a:lnSpc>
              <a:spcAft>
                <a:spcPts val="2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Поручительство ВЭБ.РФ</a:t>
            </a:r>
          </a:p>
          <a:p>
            <a:pPr marL="171450" marR="43180" indent="-171450" algn="just">
              <a:lnSpc>
                <a:spcPct val="107000"/>
              </a:lnSpc>
              <a:spcAft>
                <a:spcPts val="2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Другие потенциальные меры (обсуждаются)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500" y="3123376"/>
            <a:ext cx="3040142" cy="133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43180" lvl="0" indent="-17145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Создание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новых, расширение, модернизация или повышение эффективности имеющихся производственных мощностей</a:t>
            </a:r>
          </a:p>
          <a:p>
            <a:pPr marL="171450" marR="43180" indent="-17145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Строительство мощностей иных этапов производственного цикла (передела) на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/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базе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существующего производственного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комплекса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425" y="302470"/>
            <a:ext cx="2943467" cy="224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Утвержденная Правительством РФ </a:t>
            </a:r>
            <a:r>
              <a:rPr lang="ru-RU" sz="1200" b="1" cap="all" dirty="0" smtClean="0">
                <a:solidFill>
                  <a:srgbClr val="00AFAF"/>
                </a:solidFill>
                <a:cs typeface="Segoe UI Semibold" panose="020B0702040204020203" pitchFamily="34" charset="0"/>
              </a:rPr>
              <a:t>Таксономия* проектов технологического суверенитета (ТС) и структурной адаптации экономики (САЭ) </a:t>
            </a:r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определяет </a:t>
            </a:r>
            <a:r>
              <a:rPr lang="ru-RU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приоритетные </a:t>
            </a:r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направления государственной </a:t>
            </a:r>
            <a:r>
              <a:rPr lang="ru-RU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политики по развитию инвестиций и привлечению внебюджетных средств в проекты, связанные с достижением ТС и САЭ страны</a:t>
            </a:r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.</a:t>
            </a:r>
            <a:endParaRPr lang="ru-RU" sz="1200" b="1" cap="all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7649" y="250752"/>
            <a:ext cx="2356681" cy="6851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43180"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cap="all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Какие меры поддержки будут действовать для проектов ТС и САЭ?</a:t>
            </a:r>
            <a:endParaRPr lang="ru-RU" sz="1200" b="1" cap="all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9425" y="4938609"/>
            <a:ext cx="3026215" cy="1544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43180" lvl="0" indent="-17145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Создание/модернизация инфраструктуры для переориентации российского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экспорта в дружественные страны</a:t>
            </a:r>
          </a:p>
          <a:p>
            <a:pPr marL="171450" marR="43180" lvl="0" indent="-17145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Оказание критически важных сервисных услуг или сокращение зависимости от предоставления импортных услуг, технологий,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оборудования и материалов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171450" marR="43180" indent="-17145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Развитие новых отраслей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экономики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99425" y="2725995"/>
            <a:ext cx="2901598" cy="43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43180" lvl="1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2F5C74"/>
                </a:solidFill>
                <a:cs typeface="Segoe UI Semibold" panose="020B0702040204020203" pitchFamily="34" charset="0"/>
              </a:rPr>
              <a:t>ПРОЕКТЫ ТЕХНОЛОГИЧЕСКОГО СУВЕРЕНИТЕТА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9425" y="4516906"/>
            <a:ext cx="2901598" cy="4875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000" marR="43180" lvl="1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2F5C74"/>
                </a:solidFill>
                <a:cs typeface="Segoe UI Semibold" panose="020B0702040204020203" pitchFamily="34" charset="0"/>
              </a:rPr>
              <a:t>ПРОЕКТЫ </a:t>
            </a:r>
            <a:r>
              <a:rPr lang="ru-RU" sz="1200" b="1" cap="all" dirty="0">
                <a:solidFill>
                  <a:srgbClr val="2F5C74"/>
                </a:solidFill>
                <a:cs typeface="Segoe UI Semibold" panose="020B0702040204020203" pitchFamily="34" charset="0"/>
              </a:rPr>
              <a:t>структурной </a:t>
            </a:r>
            <a:br>
              <a:rPr lang="ru-RU" sz="1200" b="1" cap="all" dirty="0">
                <a:solidFill>
                  <a:srgbClr val="2F5C74"/>
                </a:solidFill>
                <a:cs typeface="Segoe UI Semibold" panose="020B0702040204020203" pitchFamily="34" charset="0"/>
              </a:rPr>
            </a:br>
            <a:r>
              <a:rPr lang="ru-RU" sz="1200" b="1" cap="all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Адаптации экономики</a:t>
            </a:r>
            <a:endParaRPr lang="ru-RU" sz="1200" b="1" cap="all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2" name="Овал 1"/>
          <p:cNvSpPr>
            <a:spLocks noChangeAspect="1"/>
          </p:cNvSpPr>
          <p:nvPr/>
        </p:nvSpPr>
        <p:spPr>
          <a:xfrm>
            <a:off x="3563535" y="377346"/>
            <a:ext cx="432000" cy="432000"/>
          </a:xfrm>
          <a:prstGeom prst="ellipse">
            <a:avLst/>
          </a:prstGeom>
          <a:solidFill>
            <a:srgbClr val="2F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Segoe UI Semibold" panose="020B0702040204020203" pitchFamily="34" charset="0"/>
              </a:rPr>
              <a:t>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6919" y="6583767"/>
            <a:ext cx="3088481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35000"/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* Утверждена Постановлением Правительства РФ от 15.04.2023 № 603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4650" y="250752"/>
            <a:ext cx="2448000" cy="6851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43180"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cap="all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Что нужно проверить, чтобы проект был признан проектом ТС и САЭ?</a:t>
            </a:r>
            <a:endParaRPr lang="ru-RU" sz="1200" b="1" cap="all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6860535" y="377346"/>
            <a:ext cx="432000" cy="432000"/>
          </a:xfrm>
          <a:prstGeom prst="ellipse">
            <a:avLst/>
          </a:prstGeom>
          <a:solidFill>
            <a:srgbClr val="2F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?</a:t>
            </a:r>
            <a:endParaRPr lang="ru-RU" sz="2400" b="1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5596" y="916890"/>
            <a:ext cx="30960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43180" indent="-22860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00000"/>
              <a:buFont typeface="+mj-lt"/>
              <a:buAutoNum type="arabicPeriod"/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Соответствие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проекта направлениям и критериям Таксономии. </a:t>
            </a:r>
          </a:p>
          <a:p>
            <a:pPr marL="228600" marR="43180" indent="-228600" algn="just">
              <a:lnSpc>
                <a:spcPct val="107000"/>
              </a:lnSpc>
              <a:buClr>
                <a:srgbClr val="00AFAF"/>
              </a:buClr>
              <a:buSzPct val="100000"/>
              <a:buFont typeface="+mj-lt"/>
              <a:buAutoNum type="arabicPeriod"/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Структуру выручки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(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применимо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для 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проектов по оказанию услуг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). Не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менее 50% выручки от реализации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проекта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должно формироваться за счет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деятельности, соответствующей направлениям и критериям Таксономии.</a:t>
            </a:r>
          </a:p>
          <a:p>
            <a:pPr marR="43180" lvl="1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AFAF"/>
              </a:buClr>
              <a:buSzPct val="135000"/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Как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подтвердить?</a:t>
            </a:r>
          </a:p>
          <a:p>
            <a:pPr marL="628650" marR="43180" lvl="1" indent="-171450" algn="just">
              <a:lnSpc>
                <a:spcPct val="107000"/>
              </a:lnSpc>
              <a:buClr>
                <a:srgbClr val="00AFA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Определяется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на основании бизнес-плана проекта путем расчета доли выручки от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деятельности,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соответствующей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Таксономии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, в общем объеме выручки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проекта.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628650" marR="43180" lvl="1" indent="-171450" algn="just">
              <a:lnSpc>
                <a:spcPct val="107000"/>
              </a:lnSpc>
              <a:buClr>
                <a:srgbClr val="00AFA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Отдельных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требований к бизнес-плану не установлено; используется бизнес-план, на основании которого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банк принимает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решение о финансировании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проекта.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228600" marR="43180" indent="-228600" algn="just">
              <a:lnSpc>
                <a:spcPct val="107000"/>
              </a:lnSpc>
              <a:spcBef>
                <a:spcPts val="300"/>
              </a:spcBef>
              <a:buClr>
                <a:srgbClr val="00AFAF"/>
              </a:buClr>
              <a:buSzPct val="100000"/>
              <a:buFont typeface="+mj-lt"/>
              <a:buAutoNum type="arabicPeriod" startAt="3"/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Соответствие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требованиям к отечественной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продукции****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(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только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для проектов ТС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). </a:t>
            </a:r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R="43180" lvl="1" algn="just">
              <a:lnSpc>
                <a:spcPct val="107000"/>
              </a:lnSpc>
              <a:spcBef>
                <a:spcPts val="300"/>
              </a:spcBef>
              <a:buClr>
                <a:srgbClr val="00AFAF"/>
              </a:buClr>
              <a:buSzPct val="135000"/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Как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подтвердить?</a:t>
            </a:r>
          </a:p>
          <a:p>
            <a:pPr marL="628650" marR="43180" lvl="1" indent="-1714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AFA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До выхода на операционную фазу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ожет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быть подтверждено инициатором проекта в свободной форме с указанием критериев соответствия продукции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установленным требованиям, после –заключением </a:t>
            </a:r>
            <a:r>
              <a:rPr lang="ru-RU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Минпромторга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05595" y="6190110"/>
            <a:ext cx="31750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just">
              <a:spcAft>
                <a:spcPts val="300"/>
              </a:spcAft>
              <a:buClr>
                <a:srgbClr val="00AFAF"/>
              </a:buClr>
              <a:buSzPct val="135000"/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****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Требования к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продукции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, предъявляемые в целях ее отнесения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к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произведенной на территории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РФ,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установлены приложением к Постановлению Правительства РФ от 17.07.2015 № 719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(</a:t>
            </a:r>
            <a:r>
              <a:rPr lang="ru-RU" sz="7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применимо только в отношении продукции для которой ПП РФ </a:t>
            </a:r>
            <a:r>
              <a:rPr lang="ru-RU" sz="7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№ 719 </a:t>
            </a:r>
            <a:r>
              <a:rPr lang="ru-RU" sz="7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установлены требования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).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015909" y="2402457"/>
            <a:ext cx="180000" cy="92869"/>
            <a:chOff x="7012242" y="2504846"/>
            <a:chExt cx="180000" cy="92869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7012242" y="2595106"/>
              <a:ext cx="180000" cy="0"/>
            </a:xfrm>
            <a:prstGeom prst="straightConnector1">
              <a:avLst/>
            </a:prstGeom>
            <a:ln w="19050">
              <a:solidFill>
                <a:srgbClr val="00AF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019926" y="2504846"/>
              <a:ext cx="0" cy="92869"/>
            </a:xfrm>
            <a:prstGeom prst="line">
              <a:avLst/>
            </a:prstGeom>
            <a:ln w="19050">
              <a:solidFill>
                <a:srgbClr val="00AF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7015909" y="4749417"/>
            <a:ext cx="180000" cy="92869"/>
            <a:chOff x="7012242" y="2504846"/>
            <a:chExt cx="180000" cy="92869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7012242" y="2595106"/>
              <a:ext cx="180000" cy="0"/>
            </a:xfrm>
            <a:prstGeom prst="straightConnector1">
              <a:avLst/>
            </a:prstGeom>
            <a:ln w="19050">
              <a:solidFill>
                <a:srgbClr val="00AF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019926" y="2504846"/>
              <a:ext cx="0" cy="92869"/>
            </a:xfrm>
            <a:prstGeom prst="line">
              <a:avLst/>
            </a:prstGeom>
            <a:ln w="19050">
              <a:solidFill>
                <a:srgbClr val="00AF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4051825" y="2300583"/>
            <a:ext cx="2356681" cy="4875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43180"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cap="all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Как присваивается статус проекта ТС и САЭ?</a:t>
            </a:r>
            <a:endParaRPr lang="ru-RU" sz="1200" b="1" cap="all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3557711" y="2328368"/>
            <a:ext cx="432000" cy="432000"/>
          </a:xfrm>
          <a:prstGeom prst="ellipse">
            <a:avLst/>
          </a:prstGeom>
          <a:solidFill>
            <a:srgbClr val="2F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0351" y="2360536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Segoe UI Semibold" panose="020B0702040204020203" pitchFamily="34" charset="0"/>
                <a:sym typeface="Wingdings" panose="05000000000000000000" pitchFamily="2" charset="2"/>
              </a:rPr>
              <a:t></a:t>
            </a:r>
            <a:endParaRPr lang="ru-RU" b="1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08519" y="2787789"/>
            <a:ext cx="3132000" cy="314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43180" indent="-22860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00000"/>
              <a:buFont typeface="+mj-lt"/>
              <a:buAutoNum type="arabicPeriod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Инициатор проекта обращается в финансирующую организацию (ФО) для получения индикативных условий финансирования и предоставления необходимых сведений.</a:t>
            </a:r>
          </a:p>
          <a:p>
            <a:pPr marL="228600" marR="43180" indent="-22860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00000"/>
              <a:buFont typeface="+mj-lt"/>
              <a:buAutoNum type="arabicPeriod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Ф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 принимает решение о соответствии проекта установленным требованиям и условиях финансирования** и передает сведения в ВЭБ.РФ.</a:t>
            </a:r>
          </a:p>
          <a:p>
            <a:pPr marL="468000" marR="43180" indent="-22860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Вывод о соответствии проекта требованиям также может быть зафиксирован в заключении экспертной организации (ЭО)***.</a:t>
            </a:r>
          </a:p>
          <a:p>
            <a:pPr marL="228600" marR="43180" indent="-228600" algn="just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00000"/>
              <a:buFont typeface="+mj-lt"/>
              <a:buAutoNum type="arabicPeriod" startAt="3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ВЭБ.РФ проверяет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полноту и достаточность сведений о проекте, после чего включает его в реестр проектов ТС и САЭ и ежемесячно направляет актуальный реестр в Банк России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12821" y="6014252"/>
            <a:ext cx="3127698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just">
              <a:spcAft>
                <a:spcPts val="300"/>
              </a:spcAft>
              <a:buClr>
                <a:srgbClr val="00AFAF"/>
              </a:buClr>
              <a:buSzPct val="135000"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** ФО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принимает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решение о финансировании проекта в приоритетном порядке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, поскольку для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ФО кредитование таких проектов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выгоднее</a:t>
            </a:r>
          </a:p>
          <a:p>
            <a:pPr marR="43180" algn="just">
              <a:spcAft>
                <a:spcPts val="300"/>
              </a:spcAft>
              <a:buClr>
                <a:srgbClr val="00AFAF"/>
              </a:buClr>
              <a:buSzPct val="135000"/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*** В ЭО могут обратиться инициатор проекта, ФО, федеральные органы исполнительной власти, Банк России. ЭО являются Российское энергетическое агентство, Фонд развития промышленности, Фонд Сколково, Агентство по технологическому развитию.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3278981" y="0"/>
            <a:ext cx="45719" cy="6858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580821" y="0"/>
            <a:ext cx="45719" cy="6858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8"/>
          <a:stretch/>
        </p:blipFill>
        <p:spPr bwMode="auto">
          <a:xfrm>
            <a:off x="6626540" y="0"/>
            <a:ext cx="3284083" cy="317980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9"/>
          <a:stretch/>
        </p:blipFill>
        <p:spPr bwMode="auto">
          <a:xfrm>
            <a:off x="6626540" y="4658498"/>
            <a:ext cx="3284083" cy="2199502"/>
          </a:xfrm>
          <a:prstGeom prst="rect">
            <a:avLst/>
          </a:prstGeom>
          <a:noFill/>
        </p:spPr>
      </p:pic>
      <p:sp>
        <p:nvSpPr>
          <p:cNvPr id="2" name="Блок-схема: процесс 1"/>
          <p:cNvSpPr/>
          <p:nvPr/>
        </p:nvSpPr>
        <p:spPr>
          <a:xfrm>
            <a:off x="6777644" y="3179805"/>
            <a:ext cx="2981875" cy="147869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Поддержка</a:t>
            </a:r>
            <a:br>
              <a:rPr lang="ru-RU" b="1" dirty="0" smtClean="0">
                <a:solidFill>
                  <a:srgbClr val="2F5C74"/>
                </a:solidFill>
                <a:cs typeface="Segoe UI Semibold" panose="020B0702040204020203" pitchFamily="34" charset="0"/>
              </a:rPr>
            </a:br>
            <a:r>
              <a:rPr lang="ru-RU" b="1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проектов технологического суверенитета и структурной адаптации экономики</a:t>
            </a:r>
            <a:endParaRPr lang="ru-RU" b="1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99425" y="203580"/>
            <a:ext cx="2901598" cy="2327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3180" indent="-277200">
              <a:lnSpc>
                <a:spcPct val="107000"/>
              </a:lnSpc>
              <a:spcAft>
                <a:spcPts val="600"/>
              </a:spcAft>
            </a:pPr>
            <a:r>
              <a:rPr lang="ru-RU" sz="1200" b="1" cap="all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Таксономия проектов ТС</a:t>
            </a:r>
            <a:endParaRPr lang="ru-RU" sz="1200" b="1" cap="all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753" y="339356"/>
            <a:ext cx="3132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Авиационная промышленность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Автомобилестроение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Железнодорожное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машиностроение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Медицинская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промышленность  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Нефтегазовое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машиностроение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Сельскохозяйственное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машиностроение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Судостроение</a:t>
            </a: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Фармацевтическая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промышленность 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Химическая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промышленность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Электронная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 электротехническая промышленность 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Энергетическая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промышленность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Специализированное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машиностроение</a:t>
            </a:r>
          </a:p>
          <a:p>
            <a:pPr marL="10800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Станкоинструментальная</a:t>
            </a: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промышленность и тяжелое </a:t>
            </a: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машиностроение</a:t>
            </a: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99425" y="2512374"/>
            <a:ext cx="2901598" cy="2327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3180" indent="-277200">
              <a:lnSpc>
                <a:spcPct val="107000"/>
              </a:lnSpc>
              <a:spcAft>
                <a:spcPts val="600"/>
              </a:spcAft>
            </a:pPr>
            <a:r>
              <a:rPr lang="ru-RU" sz="1200" b="1" cap="all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Таксономия проектов САЭ</a:t>
            </a:r>
            <a:endParaRPr lang="ru-RU" sz="1200" b="1" cap="all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753" y="2663540"/>
            <a:ext cx="316800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43180" indent="-171450">
              <a:buClr>
                <a:srgbClr val="2F5C7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9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Инфраструктура (строительство/модернизация):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Морские порты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 </a:t>
            </a: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прилегающая инфраструктура</a:t>
            </a: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Ж/д пути, способствующие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переориентации экспорта 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Газотранспортная инфраструктура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 выходом </a:t>
            </a: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в третьи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страны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Таможенные склады</a:t>
            </a: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Промышленные технопарки</a:t>
            </a: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Инфраструктура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для транспортировки водорода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Индустриальные парки </a:t>
            </a: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Сооружения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для очистки сточных вод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Судостроительные верфи</a:t>
            </a:r>
          </a:p>
          <a:p>
            <a:pPr marL="171450" marR="43180" lvl="0" indent="-171450">
              <a:buClr>
                <a:srgbClr val="2F5C7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9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Оказание услуг:</a:t>
            </a:r>
            <a:endParaRPr lang="ru-RU" sz="950" b="1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Инженерно-техническое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проектирование и технические консультативные услуги 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Технические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испытания, исследования, анализ и сертификация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Научные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исследования и экспериментальные разработки в области естественных и технических наук, в том числе в области биотехнологий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Услуги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 производству коммуникационного оборудования 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Разработка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 и оказание услуг по разработке и тестированию ПО, в том числе индустриального 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Управление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компьютерным оборудованием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Обработка данных и 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взаимосвязанные услуги</a:t>
            </a:r>
          </a:p>
          <a:p>
            <a:pPr marL="171450" marR="43180" lvl="0" indent="-108000">
              <a:buClr>
                <a:srgbClr val="7F8A9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Услуги</a:t>
            </a:r>
            <a:r>
              <a:rPr lang="ru-RU" sz="950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, связанные с производством электронных интегральных </a:t>
            </a:r>
            <a:r>
              <a:rPr lang="ru-RU" sz="9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схем</a:t>
            </a:r>
            <a:endParaRPr lang="ru-RU" sz="9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92" y="544229"/>
            <a:ext cx="1152000" cy="115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7" y="2071712"/>
            <a:ext cx="1152000" cy="115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1" y="3667429"/>
            <a:ext cx="1152000" cy="115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95" y="5290449"/>
            <a:ext cx="1152000" cy="1152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450711" y="814761"/>
            <a:ext cx="1845081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lvl="0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Постановление Правительства РФ 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от 15.04.2023 № 603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10059" y="149055"/>
            <a:ext cx="2592000" cy="288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43180"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cap="all" dirty="0" smtClean="0">
                <a:solidFill>
                  <a:srgbClr val="2F5C74"/>
                </a:solidFill>
                <a:cs typeface="Segoe UI Semibold" panose="020B0702040204020203" pitchFamily="34" charset="0"/>
              </a:rPr>
              <a:t>Дополнительная информация</a:t>
            </a:r>
            <a:endParaRPr lang="ru-RU" sz="1200" b="1" cap="all" dirty="0">
              <a:solidFill>
                <a:srgbClr val="2F5C74"/>
              </a:solidFill>
              <a:cs typeface="Segoe UI Semibold" panose="020B07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50711" y="2342244"/>
            <a:ext cx="1793134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lvl="0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Постановление Правительства РФ 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от 17.07.2015 № 719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50711" y="3937961"/>
            <a:ext cx="1891766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lvl="0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ВЭБ.РФ – Технологический суверенитет и структурная адаптация экономики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50711" y="5474547"/>
            <a:ext cx="1824033" cy="78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lvl="0">
              <a:lnSpc>
                <a:spcPct val="107000"/>
              </a:lnSpc>
              <a:spcAft>
                <a:spcPts val="300"/>
              </a:spcAft>
              <a:buClr>
                <a:srgbClr val="00AFAF"/>
              </a:buClr>
              <a:buSzPct val="150000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bold" panose="020B0702040204020203" pitchFamily="34" charset="0"/>
              </a:rPr>
              <a:t>Инвестиционный налоговый вычет – Федеральный закон от 25.12.2023 № 629-ФЗ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3611033" y="170806"/>
            <a:ext cx="233206" cy="233206"/>
          </a:xfrm>
          <a:prstGeom prst="ellipse">
            <a:avLst/>
          </a:prstGeom>
          <a:solidFill>
            <a:srgbClr val="2F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cs typeface="Segoe UI Semibold" panose="020B0702040204020203" pitchFamily="34" charset="0"/>
              </a:rPr>
              <a:t>i</a:t>
            </a:r>
            <a:endParaRPr lang="ru-RU" sz="2800" b="1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643</Words>
  <Application>Microsoft Office PowerPoint</Application>
  <PresentationFormat>Лист A4 (210x297 мм)</PresentationFormat>
  <Paragraphs>76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 Semibold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Евтеев Дмитрий Евгеньевич</dc:creator>
  <cp:lastModifiedBy>Свиряева Галина Ивановна</cp:lastModifiedBy>
  <cp:revision>61</cp:revision>
  <cp:lastPrinted>2024-06-03T14:12:05Z</cp:lastPrinted>
  <dcterms:created xsi:type="dcterms:W3CDTF">2024-05-14T08:59:15Z</dcterms:created>
  <dcterms:modified xsi:type="dcterms:W3CDTF">2024-06-06T14:58:17Z</dcterms:modified>
</cp:coreProperties>
</file>